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TODO:</a:t>
            </a:r>
            <a:endParaRPr b="1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-"/>
            </a:pP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G to work in flask</a:t>
            </a:r>
            <a:endParaRPr b="1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-"/>
            </a:pP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reset counts at each run</a:t>
            </a:r>
            <a:endParaRPr b="1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-"/>
            </a:pP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Have all “dials” in one file</a:t>
            </a:r>
            <a:endParaRPr b="1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Helvetica Neue"/>
              <a:buChar char="-"/>
            </a:pPr>
            <a:r>
              <a:t/>
            </a:r>
            <a:endParaRPr b="1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11765a1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11765a1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is a bad database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11765a11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11765a11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2063b8d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2063b8d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11765a11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11765a11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11765a11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11765a11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1765a11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1765a11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11765a11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11765a11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1765a11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11765a1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1765a1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11765a1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11765a11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11765a11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Don’t forget to add latency at the end!!!!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cf0ad0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cf0ad0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11765a11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11765a11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11765a11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11765a11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2063b8d9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2063b8d9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1765a11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1765a11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9bbdc9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59bbdc9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Debugging becomes very difficult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Don’t talk about the code specifically, this is an example of a dataloader!!</a:t>
            </a: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11765a11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11765a11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11765a11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11765a11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11765a11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11765a11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11765a11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11765a11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25f58d640fca27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25f58d640fca27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11765a1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11765a1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25f58d640fca27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25f58d640fca27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25f58d640fca27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25f58d640fca27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2389759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2389759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50aaade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50aaade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25f58d640fca27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25f58d640fca27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238975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238975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Time for questions!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cf0ad0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1cf0ad0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1cf0ad0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1cf0ad0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Library is our root node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Author: Stephen 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Genre: Horror / Movies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Titles: Short Stories / The Shining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Locations: Salt Palace SLC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09d838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09d838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GQL Query language creates a self-documenting, typesafe, easy to explore 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Highlighted are our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Connections between nodes do not necesairily need edges/node, it depends on the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25f58d640fca27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25f58d640fca27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GQL Query language creates a self-documenting, typesafe, easy to explore 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Highlighted are our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Connections between nodes do not necesairily need edges/node, it depends on the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09d8385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09d8385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Graphene-SQLAlchemy connects our SQLAlchemy model and GQL schema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graphene.Boolean() creates a typesafe interface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Resolver is logic for custom properties on GQL schema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Self is the SQLA instance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50aaade4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250aaade4a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580294" y="0"/>
            <a:ext cx="4601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5470" y="1703290"/>
            <a:ext cx="4184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37584" y="371568"/>
            <a:ext cx="4226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11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logo" showMasterSp="0">
  <p:cSld name="Title and Graph_1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37584" y="371569"/>
            <a:ext cx="8516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93427" y="1142588"/>
            <a:ext cx="60591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337584" y="371568"/>
            <a:ext cx="4881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Quote">
  <p:cSld name="CUSTOM_1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923625" y="1888350"/>
            <a:ext cx="7300800" cy="6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title"/>
          </p:nvPr>
        </p:nvSpPr>
        <p:spPr>
          <a:xfrm>
            <a:off x="337575" y="2964506"/>
            <a:ext cx="7886700" cy="6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Quote 2">
  <p:cSld name="CUSTOM_1_1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923625" y="1888350"/>
            <a:ext cx="7300800" cy="6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title"/>
          </p:nvPr>
        </p:nvSpPr>
        <p:spPr>
          <a:xfrm>
            <a:off x="337575" y="2964506"/>
            <a:ext cx="7886700" cy="6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Graph 1" showMasterSp="0">
  <p:cSld name="Title and Graph_2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5"/>
          <p:cNvGrpSpPr/>
          <p:nvPr/>
        </p:nvGrpSpPr>
        <p:grpSpPr>
          <a:xfrm>
            <a:off x="383568" y="4487874"/>
            <a:ext cx="317892" cy="214350"/>
            <a:chOff x="511424" y="5983832"/>
            <a:chExt cx="423856" cy="285800"/>
          </a:xfrm>
        </p:grpSpPr>
        <p:sp>
          <p:nvSpPr>
            <p:cNvPr id="76" name="Google Shape;76;p15"/>
            <p:cNvSpPr/>
            <p:nvPr/>
          </p:nvSpPr>
          <p:spPr>
            <a:xfrm>
              <a:off x="684297" y="6193944"/>
              <a:ext cx="75688" cy="75688"/>
            </a:xfrm>
            <a:custGeom>
              <a:rect b="b" l="l" r="r" t="t"/>
              <a:pathLst>
                <a:path extrusionOk="0" h="75688" w="75688">
                  <a:moveTo>
                    <a:pt x="0" y="0"/>
                  </a:moveTo>
                  <a:lnTo>
                    <a:pt x="86436" y="0"/>
                  </a:lnTo>
                  <a:lnTo>
                    <a:pt x="86436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97860" y="6088888"/>
              <a:ext cx="166515" cy="75688"/>
            </a:xfrm>
            <a:custGeom>
              <a:rect b="b" l="l" r="r" t="t"/>
              <a:pathLst>
                <a:path extrusionOk="0" h="75688" w="166515">
                  <a:moveTo>
                    <a:pt x="0" y="0"/>
                  </a:moveTo>
                  <a:lnTo>
                    <a:pt x="172873" y="0"/>
                  </a:lnTo>
                  <a:lnTo>
                    <a:pt x="172873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11424" y="5983832"/>
              <a:ext cx="423856" cy="75688"/>
            </a:xfrm>
            <a:custGeom>
              <a:rect b="b" l="l" r="r" t="t"/>
              <a:pathLst>
                <a:path extrusionOk="0" h="75688" w="423856">
                  <a:moveTo>
                    <a:pt x="0" y="0"/>
                  </a:moveTo>
                  <a:lnTo>
                    <a:pt x="432031" y="0"/>
                  </a:lnTo>
                  <a:lnTo>
                    <a:pt x="432031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9" name="Google Shape;79;p15"/>
          <p:cNvSpPr txBox="1"/>
          <p:nvPr>
            <p:ph type="title"/>
          </p:nvPr>
        </p:nvSpPr>
        <p:spPr>
          <a:xfrm>
            <a:off x="337584" y="371569"/>
            <a:ext cx="8516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37566" y="1142513"/>
            <a:ext cx="24987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Image">
  <p:cSld name="Title, Content and Imag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065703" y="0"/>
            <a:ext cx="6078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37584" y="371568"/>
            <a:ext cx="264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Helvetica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93403" y="1694564"/>
            <a:ext cx="25896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Image" showMasterSp="0">
  <p:cSld name="Title Slide and Imag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395470" y="1703290"/>
            <a:ext cx="4184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383568" y="4487761"/>
            <a:ext cx="1216506" cy="220710"/>
            <a:chOff x="511424" y="5983681"/>
            <a:chExt cx="1622008" cy="294280"/>
          </a:xfrm>
        </p:grpSpPr>
        <p:sp>
          <p:nvSpPr>
            <p:cNvPr id="19" name="Google Shape;19;p4"/>
            <p:cNvSpPr/>
            <p:nvPr/>
          </p:nvSpPr>
          <p:spPr>
            <a:xfrm>
              <a:off x="1116933" y="5983681"/>
              <a:ext cx="166515" cy="287617"/>
            </a:xfrm>
            <a:custGeom>
              <a:rect b="b" l="l" r="r" t="t"/>
              <a:pathLst>
                <a:path extrusionOk="0" h="287617" w="166515">
                  <a:moveTo>
                    <a:pt x="50257" y="131396"/>
                  </a:moveTo>
                  <a:lnTo>
                    <a:pt x="0" y="131396"/>
                  </a:lnTo>
                  <a:lnTo>
                    <a:pt x="0" y="86739"/>
                  </a:lnTo>
                  <a:lnTo>
                    <a:pt x="50409" y="86739"/>
                  </a:lnTo>
                  <a:lnTo>
                    <a:pt x="50409" y="0"/>
                  </a:lnTo>
                  <a:lnTo>
                    <a:pt x="105964" y="0"/>
                  </a:lnTo>
                  <a:lnTo>
                    <a:pt x="105964" y="86739"/>
                  </a:lnTo>
                  <a:lnTo>
                    <a:pt x="161520" y="86739"/>
                  </a:lnTo>
                  <a:lnTo>
                    <a:pt x="161520" y="131396"/>
                  </a:lnTo>
                  <a:lnTo>
                    <a:pt x="105964" y="131396"/>
                  </a:lnTo>
                  <a:lnTo>
                    <a:pt x="105964" y="232819"/>
                  </a:lnTo>
                  <a:cubicBezTo>
                    <a:pt x="105964" y="245837"/>
                    <a:pt x="110657" y="249622"/>
                    <a:pt x="122767" y="249622"/>
                  </a:cubicBezTo>
                  <a:lnTo>
                    <a:pt x="170754" y="249622"/>
                  </a:lnTo>
                  <a:lnTo>
                    <a:pt x="170754" y="295035"/>
                  </a:lnTo>
                  <a:lnTo>
                    <a:pt x="103845" y="295035"/>
                  </a:lnTo>
                  <a:cubicBezTo>
                    <a:pt x="66606" y="295035"/>
                    <a:pt x="50257" y="279897"/>
                    <a:pt x="50257" y="249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299646" y="6066033"/>
              <a:ext cx="196790" cy="211928"/>
            </a:xfrm>
            <a:custGeom>
              <a:rect b="b" l="l" r="r" t="t"/>
              <a:pathLst>
                <a:path extrusionOk="0" h="211928" w="196790">
                  <a:moveTo>
                    <a:pt x="103996" y="173476"/>
                  </a:moveTo>
                  <a:cubicBezTo>
                    <a:pt x="130336" y="173476"/>
                    <a:pt x="151680" y="148802"/>
                    <a:pt x="151680" y="108838"/>
                  </a:cubicBezTo>
                  <a:cubicBezTo>
                    <a:pt x="151680" y="68874"/>
                    <a:pt x="130336" y="44049"/>
                    <a:pt x="103996" y="44049"/>
                  </a:cubicBezTo>
                  <a:lnTo>
                    <a:pt x="100666" y="44049"/>
                  </a:lnTo>
                  <a:cubicBezTo>
                    <a:pt x="74326" y="44049"/>
                    <a:pt x="53588" y="72053"/>
                    <a:pt x="53588" y="108384"/>
                  </a:cubicBezTo>
                  <a:cubicBezTo>
                    <a:pt x="53588" y="144715"/>
                    <a:pt x="74326" y="173476"/>
                    <a:pt x="100666" y="173476"/>
                  </a:cubicBezTo>
                  <a:close/>
                  <a:moveTo>
                    <a:pt x="89767" y="149"/>
                  </a:moveTo>
                  <a:cubicBezTo>
                    <a:pt x="115325" y="-1553"/>
                    <a:pt x="139629" y="11421"/>
                    <a:pt x="152437" y="33603"/>
                  </a:cubicBezTo>
                  <a:lnTo>
                    <a:pt x="152437" y="4388"/>
                  </a:lnTo>
                  <a:lnTo>
                    <a:pt x="206781" y="4388"/>
                  </a:lnTo>
                  <a:lnTo>
                    <a:pt x="206781" y="213137"/>
                  </a:lnTo>
                  <a:lnTo>
                    <a:pt x="151680" y="213137"/>
                  </a:lnTo>
                  <a:lnTo>
                    <a:pt x="151680" y="183921"/>
                  </a:lnTo>
                  <a:cubicBezTo>
                    <a:pt x="138680" y="205521"/>
                    <a:pt x="114959" y="218339"/>
                    <a:pt x="89767" y="217376"/>
                  </a:cubicBezTo>
                  <a:cubicBezTo>
                    <a:pt x="45867" y="217376"/>
                    <a:pt x="0" y="178926"/>
                    <a:pt x="0" y="108838"/>
                  </a:cubicBezTo>
                  <a:cubicBezTo>
                    <a:pt x="0" y="38750"/>
                    <a:pt x="41326" y="149"/>
                    <a:pt x="89767" y="1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524441" y="5983681"/>
              <a:ext cx="166515" cy="287617"/>
            </a:xfrm>
            <a:custGeom>
              <a:rect b="b" l="l" r="r" t="t"/>
              <a:pathLst>
                <a:path extrusionOk="0" h="287617" w="166515">
                  <a:moveTo>
                    <a:pt x="50560" y="131396"/>
                  </a:moveTo>
                  <a:lnTo>
                    <a:pt x="0" y="131396"/>
                  </a:lnTo>
                  <a:lnTo>
                    <a:pt x="0" y="86739"/>
                  </a:lnTo>
                  <a:lnTo>
                    <a:pt x="50560" y="86739"/>
                  </a:lnTo>
                  <a:lnTo>
                    <a:pt x="50560" y="0"/>
                  </a:lnTo>
                  <a:lnTo>
                    <a:pt x="106116" y="0"/>
                  </a:lnTo>
                  <a:lnTo>
                    <a:pt x="106116" y="86739"/>
                  </a:lnTo>
                  <a:lnTo>
                    <a:pt x="161671" y="86739"/>
                  </a:lnTo>
                  <a:lnTo>
                    <a:pt x="161671" y="131396"/>
                  </a:lnTo>
                  <a:lnTo>
                    <a:pt x="106116" y="131396"/>
                  </a:lnTo>
                  <a:lnTo>
                    <a:pt x="106116" y="232819"/>
                  </a:lnTo>
                  <a:cubicBezTo>
                    <a:pt x="106116" y="245837"/>
                    <a:pt x="110808" y="249622"/>
                    <a:pt x="122918" y="249622"/>
                  </a:cubicBezTo>
                  <a:lnTo>
                    <a:pt x="170905" y="249622"/>
                  </a:lnTo>
                  <a:lnTo>
                    <a:pt x="170905" y="295035"/>
                  </a:lnTo>
                  <a:lnTo>
                    <a:pt x="104148" y="295035"/>
                  </a:lnTo>
                  <a:cubicBezTo>
                    <a:pt x="66909" y="295035"/>
                    <a:pt x="50560" y="279897"/>
                    <a:pt x="50560" y="249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706245" y="6066017"/>
              <a:ext cx="196790" cy="211928"/>
            </a:xfrm>
            <a:custGeom>
              <a:rect b="b" l="l" r="r" t="t"/>
              <a:pathLst>
                <a:path extrusionOk="0" h="211928" w="196790">
                  <a:moveTo>
                    <a:pt x="104753" y="173492"/>
                  </a:moveTo>
                  <a:cubicBezTo>
                    <a:pt x="131093" y="173492"/>
                    <a:pt x="152437" y="148818"/>
                    <a:pt x="152437" y="108854"/>
                  </a:cubicBezTo>
                  <a:cubicBezTo>
                    <a:pt x="152437" y="68891"/>
                    <a:pt x="131093" y="44065"/>
                    <a:pt x="104753" y="44065"/>
                  </a:cubicBezTo>
                  <a:lnTo>
                    <a:pt x="101423" y="44065"/>
                  </a:lnTo>
                  <a:cubicBezTo>
                    <a:pt x="75235" y="44065"/>
                    <a:pt x="54344" y="72070"/>
                    <a:pt x="54344" y="108400"/>
                  </a:cubicBezTo>
                  <a:cubicBezTo>
                    <a:pt x="54344" y="144731"/>
                    <a:pt x="75235" y="173492"/>
                    <a:pt x="101423" y="173492"/>
                  </a:cubicBezTo>
                  <a:close/>
                  <a:moveTo>
                    <a:pt x="89615" y="165"/>
                  </a:moveTo>
                  <a:cubicBezTo>
                    <a:pt x="115234" y="-1633"/>
                    <a:pt x="139630" y="11359"/>
                    <a:pt x="152437" y="33620"/>
                  </a:cubicBezTo>
                  <a:lnTo>
                    <a:pt x="152437" y="4404"/>
                  </a:lnTo>
                  <a:lnTo>
                    <a:pt x="206781" y="4404"/>
                  </a:lnTo>
                  <a:lnTo>
                    <a:pt x="206781" y="213153"/>
                  </a:lnTo>
                  <a:lnTo>
                    <a:pt x="152437" y="213153"/>
                  </a:lnTo>
                  <a:lnTo>
                    <a:pt x="152437" y="183937"/>
                  </a:lnTo>
                  <a:cubicBezTo>
                    <a:pt x="139329" y="205807"/>
                    <a:pt x="115233" y="218671"/>
                    <a:pt x="89767" y="217392"/>
                  </a:cubicBezTo>
                  <a:cubicBezTo>
                    <a:pt x="45867" y="217392"/>
                    <a:pt x="0" y="178942"/>
                    <a:pt x="0" y="108854"/>
                  </a:cubicBezTo>
                  <a:cubicBezTo>
                    <a:pt x="0" y="38766"/>
                    <a:pt x="42234" y="165"/>
                    <a:pt x="89767" y="1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931797" y="6070165"/>
              <a:ext cx="136239" cy="196790"/>
            </a:xfrm>
            <a:custGeom>
              <a:rect b="b" l="l" r="r" t="t"/>
              <a:pathLst>
                <a:path extrusionOk="0" h="196790" w="136239">
                  <a:moveTo>
                    <a:pt x="0" y="255"/>
                  </a:moveTo>
                  <a:lnTo>
                    <a:pt x="53436" y="255"/>
                  </a:lnTo>
                  <a:lnTo>
                    <a:pt x="53436" y="39916"/>
                  </a:lnTo>
                  <a:cubicBezTo>
                    <a:pt x="59638" y="14602"/>
                    <a:pt x="83509" y="-2301"/>
                    <a:pt x="109446" y="255"/>
                  </a:cubicBezTo>
                  <a:lnTo>
                    <a:pt x="136996" y="255"/>
                  </a:lnTo>
                  <a:lnTo>
                    <a:pt x="136996" y="49756"/>
                  </a:lnTo>
                  <a:lnTo>
                    <a:pt x="106721" y="49756"/>
                  </a:lnTo>
                  <a:cubicBezTo>
                    <a:pt x="73721" y="49756"/>
                    <a:pt x="55707" y="68526"/>
                    <a:pt x="55707" y="104100"/>
                  </a:cubicBezTo>
                  <a:lnTo>
                    <a:pt x="55707" y="208853"/>
                  </a:lnTo>
                  <a:lnTo>
                    <a:pt x="0" y="2088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086051" y="5983681"/>
              <a:ext cx="45413" cy="45413"/>
            </a:xfrm>
            <a:custGeom>
              <a:rect b="b" l="l" r="r" t="t"/>
              <a:pathLst>
                <a:path extrusionOk="0" h="45413" w="45413">
                  <a:moveTo>
                    <a:pt x="0" y="0"/>
                  </a:moveTo>
                  <a:lnTo>
                    <a:pt x="59794" y="0"/>
                  </a:lnTo>
                  <a:lnTo>
                    <a:pt x="59794" y="58129"/>
                  </a:lnTo>
                  <a:lnTo>
                    <a:pt x="0" y="581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88019" y="6070420"/>
              <a:ext cx="45413" cy="196790"/>
            </a:xfrm>
            <a:custGeom>
              <a:rect b="b" l="l" r="r" t="t"/>
              <a:pathLst>
                <a:path extrusionOk="0" h="196790" w="45413">
                  <a:moveTo>
                    <a:pt x="0" y="0"/>
                  </a:moveTo>
                  <a:lnTo>
                    <a:pt x="55555" y="0"/>
                  </a:lnTo>
                  <a:lnTo>
                    <a:pt x="55555" y="208901"/>
                  </a:lnTo>
                  <a:lnTo>
                    <a:pt x="0" y="2089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84297" y="6193944"/>
              <a:ext cx="75688" cy="75688"/>
            </a:xfrm>
            <a:custGeom>
              <a:rect b="b" l="l" r="r" t="t"/>
              <a:pathLst>
                <a:path extrusionOk="0" h="75688" w="75688">
                  <a:moveTo>
                    <a:pt x="0" y="0"/>
                  </a:moveTo>
                  <a:lnTo>
                    <a:pt x="86436" y="0"/>
                  </a:lnTo>
                  <a:lnTo>
                    <a:pt x="86436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97860" y="6088888"/>
              <a:ext cx="166515" cy="75688"/>
            </a:xfrm>
            <a:custGeom>
              <a:rect b="b" l="l" r="r" t="t"/>
              <a:pathLst>
                <a:path extrusionOk="0" h="75688" w="166515">
                  <a:moveTo>
                    <a:pt x="0" y="0"/>
                  </a:moveTo>
                  <a:lnTo>
                    <a:pt x="172873" y="0"/>
                  </a:lnTo>
                  <a:lnTo>
                    <a:pt x="172873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11424" y="5983832"/>
              <a:ext cx="423856" cy="75688"/>
            </a:xfrm>
            <a:custGeom>
              <a:rect b="b" l="l" r="r" t="t"/>
              <a:pathLst>
                <a:path extrusionOk="0" h="75688" w="423856">
                  <a:moveTo>
                    <a:pt x="0" y="0"/>
                  </a:moveTo>
                  <a:lnTo>
                    <a:pt x="432031" y="0"/>
                  </a:lnTo>
                  <a:lnTo>
                    <a:pt x="432031" y="86437"/>
                  </a:lnTo>
                  <a:lnTo>
                    <a:pt x="0" y="864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337584" y="371568"/>
            <a:ext cx="4226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338041" y="-3118"/>
            <a:ext cx="3839400" cy="5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37584" y="37156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93403" y="1694564"/>
            <a:ext cx="2840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Graphic and Image">
  <p:cSld name="Title, Content, Graphic and Image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>
            <p:ph idx="2" type="pic"/>
          </p:nvPr>
        </p:nvSpPr>
        <p:spPr>
          <a:xfrm>
            <a:off x="4568148" y="0"/>
            <a:ext cx="4598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93403" y="2588476"/>
            <a:ext cx="3581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37584" y="371568"/>
            <a:ext cx="420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subTitle"/>
          </p:nvPr>
        </p:nvSpPr>
        <p:spPr>
          <a:xfrm>
            <a:off x="395471" y="1703290"/>
            <a:ext cx="4146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Graphic and Image 1">
  <p:cSld name="Title, Content, Graphic and Image_1"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37584" y="371568"/>
            <a:ext cx="420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Graphs">
  <p:cSld name="Title, Content, Graphs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93404" y="2954246"/>
            <a:ext cx="23331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337584" y="371568"/>
            <a:ext cx="301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subTitle"/>
          </p:nvPr>
        </p:nvSpPr>
        <p:spPr>
          <a:xfrm>
            <a:off x="395471" y="1703290"/>
            <a:ext cx="21582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>
            <a:off x="3378833" y="0"/>
            <a:ext cx="5765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 and image yellow back">
  <p:cSld name="1_Title, conten and image yellow back">
    <p:bg>
      <p:bgPr>
        <a:solidFill>
          <a:srgbClr val="F3F3F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393403" y="1142579"/>
            <a:ext cx="23553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337584" y="371568"/>
            <a:ext cx="8577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Graph" showMasterSp="0">
  <p:cSld name="Title and Graph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37584" y="371569"/>
            <a:ext cx="8516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93403" y="1142513"/>
            <a:ext cx="24987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>
                <a:solidFill>
                  <a:srgbClr val="000000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93403" y="1694564"/>
            <a:ext cx="78309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37584" y="37156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Helvetica Neue"/>
              <a:buNone/>
              <a:defRPr b="1" i="0" sz="4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pypi.org/project/ariadne/" TargetMode="External"/><Relationship Id="rId5" Type="http://schemas.openxmlformats.org/officeDocument/2006/relationships/hyperlink" Target="https://github.com/mirumee/ariadne" TargetMode="External"/><Relationship Id="rId6" Type="http://schemas.openxmlformats.org/officeDocument/2006/relationships/hyperlink" Target="https://pypi.org/project/graphene/" TargetMode="External"/><Relationship Id="rId7" Type="http://schemas.openxmlformats.org/officeDocument/2006/relationships/hyperlink" Target="https://github.com/graphql-python/graphen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gif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hyperlink" Target="https://pypi.org/project/query-counter/0.1.0/" TargetMode="External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meetup.com/BAyPIGgies/" TargetMode="External"/><Relationship Id="rId4" Type="http://schemas.openxmlformats.org/officeDocument/2006/relationships/hyperlink" Target="https://www.meetup.com/BAyPIGgies/" TargetMode="External"/><Relationship Id="rId5" Type="http://schemas.openxmlformats.org/officeDocument/2006/relationships/hyperlink" Target="https://www.meetup.com/homebrew-learning-club/" TargetMode="External"/><Relationship Id="rId6" Type="http://schemas.openxmlformats.org/officeDocument/2006/relationships/hyperlink" Target="https://www.meetup.com/socalpython/" TargetMode="External"/><Relationship Id="rId7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-3307525" y="194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17979" r="0" t="0"/>
          <a:stretch/>
        </p:blipFill>
        <p:spPr>
          <a:xfrm>
            <a:off x="3583800" y="0"/>
            <a:ext cx="55602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38254" l="20853" r="21027" t="38574"/>
          <a:stretch/>
        </p:blipFill>
        <p:spPr>
          <a:xfrm>
            <a:off x="455571" y="480852"/>
            <a:ext cx="1814621" cy="406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ctrTitle"/>
          </p:nvPr>
        </p:nvSpPr>
        <p:spPr>
          <a:xfrm>
            <a:off x="311700" y="1446675"/>
            <a:ext cx="4772700" cy="134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GraphQL: </a:t>
            </a:r>
            <a:endParaRPr b="1" sz="4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Devil's </a:t>
            </a:r>
            <a:endParaRPr b="1" i="1" sz="4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b="1" lang="en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100"/>
              <a:t>👹</a:t>
            </a:r>
            <a:endParaRPr b="1" sz="4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311700" y="3052800"/>
            <a:ext cx="3000000" cy="164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83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Ryan Kuhl</a:t>
            </a:r>
            <a:endParaRPr b="1" sz="1683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ryan@kuhl.dev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github.com/lame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</a:rPr>
              <a:t>l</a:t>
            </a: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inkedin.com/in/kuhl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meetup.com</a:t>
            </a:r>
            <a:endParaRPr sz="149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5">
                <a:solidFill>
                  <a:schemeClr val="lt1"/>
                </a:solidFill>
              </a:rPr>
              <a:t>/</a:t>
            </a:r>
            <a:r>
              <a:rPr lang="en" sz="149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homebrew-learning-club/</a:t>
            </a:r>
            <a:endParaRPr sz="149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583800" y="4743300"/>
            <a:ext cx="5585700" cy="400200"/>
          </a:xfrm>
          <a:prstGeom prst="rect">
            <a:avLst/>
          </a:prstGeom>
          <a:solidFill>
            <a:srgbClr val="000000">
              <a:alpha val="425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“GraphQL or The Fleeting Interconnectedness of Space and Time As We Collectively Await The Heat Death of the Universe” </a:t>
            </a:r>
            <a:endParaRPr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Neuharth &amp; Neuharth, 2022</a:t>
            </a:r>
            <a:endParaRPr sz="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9325" y="2550"/>
            <a:ext cx="3454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311700" y="445025"/>
            <a:ext cx="2877300" cy="17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 Stop: Database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11700" y="2109200"/>
            <a:ext cx="3005100" cy="17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use any database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Relational (eg. Postgres)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NoSQL (eg. Cassandra)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Graph (eg. neo4j)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GraphQL schema creates </a:t>
            </a:r>
            <a:r>
              <a:rPr lang="en"/>
              <a:t>a graphical representation façade on </a:t>
            </a:r>
            <a:r>
              <a:rPr lang="en"/>
              <a:t>any database </a:t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3467013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039" y="1243376"/>
            <a:ext cx="2660825" cy="26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9325" y="2550"/>
            <a:ext cx="3454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445025"/>
            <a:ext cx="2904600" cy="21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 Stop: ORM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357250" y="1717400"/>
            <a:ext cx="2248800" cy="24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SQLAlchemy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Industry standard from my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Peewee</a:t>
            </a:r>
            <a:r>
              <a:rPr lang="en"/>
              <a:t> sounds cool, but I haven't used it. Maybe for Pycon 2023!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875" y="1019825"/>
            <a:ext cx="3127150" cy="31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9325" y="2550"/>
            <a:ext cx="3454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2904600" cy="21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Pit Stop: Python / GraphQL Libs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3850350" y="391375"/>
            <a:ext cx="4818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Ariadne</a:t>
            </a:r>
            <a:endParaRPr sz="2450" u="sng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Pronounced "R-E-ad-knee", from greek mythology 🤷</a:t>
            </a:r>
            <a:endParaRPr sz="15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1.7k stars, 45 contributors on </a:t>
            </a:r>
            <a:r>
              <a:rPr lang="en" sz="15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Graphene</a:t>
            </a:r>
            <a:endParaRPr sz="2450" u="sng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Easy to pronounce, named after super rad game-changing material </a:t>
            </a: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👈</a:t>
            </a:r>
            <a:endParaRPr sz="15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7.1k stars, 162 contributors on </a:t>
            </a:r>
            <a:r>
              <a:rPr lang="en" sz="15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311700" y="445025"/>
            <a:ext cx="3396600" cy="40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Make </a:t>
            </a:r>
            <a:br>
              <a:rPr lang="en"/>
            </a:br>
            <a:r>
              <a:rPr lang="en"/>
              <a:t>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Models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3467100" y="63600"/>
            <a:ext cx="5143501" cy="50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M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311700" y="3289650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Boilerplate 😵‍💫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445025"/>
            <a:ext cx="2995800" cy="410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</a:t>
            </a:r>
            <a:br>
              <a:rPr lang="en"/>
            </a:br>
            <a:r>
              <a:rPr lang="en"/>
              <a:t>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3467100" y="136313"/>
            <a:ext cx="5166999" cy="48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M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311700" y="3289650"/>
            <a:ext cx="26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our SQLA models w/ 1:M relationship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445025"/>
            <a:ext cx="2941200" cy="450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</a:t>
            </a:r>
            <a:br>
              <a:rPr lang="en"/>
            </a:br>
            <a:r>
              <a:rPr lang="en"/>
              <a:t>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5811" l="0" r="0" t="0"/>
          <a:stretch/>
        </p:blipFill>
        <p:spPr>
          <a:xfrm>
            <a:off x="3467100" y="358875"/>
            <a:ext cx="5676900" cy="4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M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 txBox="1"/>
          <p:nvPr/>
        </p:nvSpPr>
        <p:spPr>
          <a:xfrm>
            <a:off x="311700" y="3289650"/>
            <a:ext cx="26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our SQLA models w/ 1:M relationship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Schema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b="4879" l="0" r="0" t="0"/>
          <a:stretch/>
        </p:blipFill>
        <p:spPr>
          <a:xfrm>
            <a:off x="3467100" y="188325"/>
            <a:ext cx="5676900" cy="46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311700" y="3289650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our nodes!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311700" y="445025"/>
            <a:ext cx="3105300" cy="26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03" y="0"/>
            <a:ext cx="41291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Schema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311700" y="3289650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our root!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45025"/>
            <a:ext cx="3660900" cy="3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10790050" y="1671825"/>
            <a:ext cx="3414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— code block —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# Make the root node discoverable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schema = graphene.Schema(query=Query)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app = Flask(__name__)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app.debug = True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app.add_url_rule(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"/graphql",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view_func=GraphQLView.as_view(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    "graphql",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    schema=schema,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    graphiql=True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   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— end code block —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098" y="0"/>
            <a:ext cx="57669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type="title"/>
          </p:nvPr>
        </p:nvSpPr>
        <p:spPr>
          <a:xfrm>
            <a:off x="311700" y="445025"/>
            <a:ext cx="3223500" cy="26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Make A GraphQL Server: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dk2"/>
                </a:highlight>
              </a:rPr>
              <a:t>Schema</a:t>
            </a:r>
            <a:endParaRPr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11700" y="3289650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our Flask view!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4271100" y="3880350"/>
            <a:ext cx="872400" cy="43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 rot="2473379">
            <a:off x="7596693" y="1626820"/>
            <a:ext cx="872698" cy="43625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1646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Demo Time!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7"/>
          <p:cNvSpPr txBox="1"/>
          <p:nvPr>
            <p:ph idx="1" type="body"/>
          </p:nvPr>
        </p:nvSpPr>
        <p:spPr>
          <a:xfrm>
            <a:off x="311700" y="1152475"/>
            <a:ext cx="3178200" cy="156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could go wrong?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76450"/>
            <a:ext cx="24810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The Outline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467000" y="363000"/>
            <a:ext cx="54891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GraphQL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 brief example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Let’s visualize it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Building a GraphQL server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 testing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act surprised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 optimization (</a:t>
            </a:r>
            <a:r>
              <a:rPr lang="en" sz="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good part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Good, The Bad, The Ugly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Open source tools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Profit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311700" y="445025"/>
            <a:ext cx="3097800" cy="21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</a:t>
            </a:r>
            <a:r>
              <a:rPr lang="en"/>
              <a:t>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in the </a:t>
            </a:r>
            <a:r>
              <a:rPr lang="en" strike="sngStrike"/>
              <a:t>Details</a:t>
            </a:r>
            <a:r>
              <a:rPr lang="en"/>
              <a:t> </a:t>
            </a:r>
            <a:r>
              <a:rPr lang="en">
                <a:highlight>
                  <a:schemeClr val="dk2"/>
                </a:highlight>
              </a:rPr>
              <a:t>Latency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311700" y="2571750"/>
            <a:ext cx="2904600" cy="22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small queries can pose performance issues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Local development can be deceptive as remote dbs have a non-trivial request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an ORM execution event?</a:t>
            </a: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8"/>
          <p:cNvSpPr txBox="1"/>
          <p:nvPr/>
        </p:nvSpPr>
        <p:spPr>
          <a:xfrm>
            <a:off x="3936175" y="292625"/>
            <a:ext cx="496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GraphQL's contextual ladder of context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— should look like a ladder —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|- 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Company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|-- 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Departments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|--- </a:t>
            </a: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Employees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— end super sweet ladder —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311700" y="445025"/>
            <a:ext cx="2886600" cy="13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Equivalent</a:t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00" y="0"/>
            <a:ext cx="53347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311700" y="2880725"/>
            <a:ext cx="2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For-loops everywhere 🤯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>
            <p:ph type="title"/>
          </p:nvPr>
        </p:nvSpPr>
        <p:spPr>
          <a:xfrm>
            <a:off x="311700" y="445025"/>
            <a:ext cx="6522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Math of N+1 Queries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542625" y="1303300"/>
            <a:ext cx="3937500" cy="20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 company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10 departments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100 employees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 (1 company)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+ </a:t>
            </a:r>
            <a:r>
              <a:rPr lang="en" sz="1800"/>
              <a:t>1</a:t>
            </a:r>
            <a:r>
              <a:rPr lang="en" sz="1800"/>
              <a:t> (1 company / 10 departments)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+ 10 (10 department / 100 employees)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= 12 events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4743100" y="1303300"/>
            <a:ext cx="4401000" cy="20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100 companies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1k departments (10/company)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100k employees (100/department)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 (100 companies)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+ 100 (100 companies / 1k departments)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+ 1k (1k departments / 100k employees)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= 1101 events 😨</a:t>
            </a:r>
            <a:endParaRPr b="1" sz="2500"/>
          </a:p>
        </p:txBody>
      </p:sp>
      <p:cxnSp>
        <p:nvCxnSpPr>
          <p:cNvPr id="353" name="Google Shape;353;p40"/>
          <p:cNvCxnSpPr/>
          <p:nvPr/>
        </p:nvCxnSpPr>
        <p:spPr>
          <a:xfrm>
            <a:off x="542625" y="2533400"/>
            <a:ext cx="3384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0"/>
          <p:cNvCxnSpPr/>
          <p:nvPr/>
        </p:nvCxnSpPr>
        <p:spPr>
          <a:xfrm>
            <a:off x="4743100" y="2533400"/>
            <a:ext cx="367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311700" y="445025"/>
            <a:ext cx="3307800" cy="22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DataLoaders</a:t>
            </a:r>
            <a:r>
              <a:rPr lang="en"/>
              <a:t> To the Rescue!!!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311700" y="2227650"/>
            <a:ext cx="2822700" cy="341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We don't need to do independent queries at each level. </a:t>
            </a:r>
            <a:r>
              <a:rPr b="1" lang="en" sz="1700"/>
              <a:t>W</a:t>
            </a:r>
            <a:r>
              <a:rPr b="1" lang="en" sz="1700"/>
              <a:t>e can batch them!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Up next:</a:t>
            </a:r>
            <a:endParaRPr b="1"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00"/>
              <a:t>Promise</a:t>
            </a:r>
            <a:endParaRPr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00"/>
              <a:t>Creating a batch load function</a:t>
            </a:r>
            <a:endParaRPr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00"/>
              <a:t>Performance validation</a:t>
            </a:r>
            <a:endParaRPr sz="1700"/>
          </a:p>
        </p:txBody>
      </p:sp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b="0" l="1422" r="6792" t="0"/>
          <a:stretch/>
        </p:blipFill>
        <p:spPr>
          <a:xfrm>
            <a:off x="3774950" y="0"/>
            <a:ext cx="6697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>
            <a:off x="34533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>
            <p:ph type="title"/>
          </p:nvPr>
        </p:nvSpPr>
        <p:spPr>
          <a:xfrm>
            <a:off x="311700" y="445025"/>
            <a:ext cx="3307800" cy="22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</a:t>
            </a:r>
            <a:r>
              <a:rPr lang="en"/>
              <a:t>👹 is in the </a:t>
            </a:r>
            <a:r>
              <a:rPr lang="en">
                <a:highlight>
                  <a:schemeClr val="dk2"/>
                </a:highlight>
              </a:rPr>
              <a:t>Complexity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311700" y="2090125"/>
            <a:ext cx="2822700" cy="28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Dataloaders require in-depth understanding of: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Database(s)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ORM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GraphQL core concepts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Python Async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306" y="0"/>
            <a:ext cx="47947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the Heck is a Promise?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393700" y="143492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lt1"/>
                </a:solidFill>
              </a:rPr>
              <a:t>Introduce some async to our process.</a:t>
            </a:r>
            <a:endParaRPr b="1" sz="18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lt1"/>
                </a:solidFill>
              </a:rPr>
              <a:t>Sort of like generators:</a:t>
            </a:r>
            <a:endParaRPr sz="1850">
              <a:solidFill>
                <a:schemeClr val="lt1"/>
              </a:solidFill>
            </a:endParaRPr>
          </a:p>
          <a:p>
            <a:pPr indent="-3460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50"/>
              <a:buAutoNum type="arabicPeriod"/>
            </a:pPr>
            <a:r>
              <a:rPr lang="en" sz="1850">
                <a:solidFill>
                  <a:schemeClr val="lt1"/>
                </a:solidFill>
              </a:rPr>
              <a:t>Resolver requests some object</a:t>
            </a:r>
            <a:endParaRPr sz="1850">
              <a:solidFill>
                <a:schemeClr val="lt1"/>
              </a:solidFill>
            </a:endParaRPr>
          </a:p>
          <a:p>
            <a:pPr indent="-3460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50"/>
              <a:buAutoNum type="arabicPeriod"/>
            </a:pPr>
            <a:r>
              <a:rPr lang="en" sz="1850">
                <a:solidFill>
                  <a:schemeClr val="lt1"/>
                </a:solidFill>
              </a:rPr>
              <a:t>Resolver queries DataLoader for obj</a:t>
            </a:r>
            <a:endParaRPr sz="1850">
              <a:solidFill>
                <a:schemeClr val="lt1"/>
              </a:solidFill>
            </a:endParaRPr>
          </a:p>
          <a:p>
            <a:pPr indent="-3460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50"/>
              <a:buAutoNum type="arabicPeriod"/>
            </a:pPr>
            <a:r>
              <a:rPr lang="en" sz="1850">
                <a:solidFill>
                  <a:schemeClr val="lt1"/>
                </a:solidFill>
              </a:rPr>
              <a:t>DataLoader returns a Promise()</a:t>
            </a:r>
            <a:endParaRPr sz="1850">
              <a:solidFill>
                <a:schemeClr val="lt1"/>
              </a:solidFill>
            </a:endParaRPr>
          </a:p>
          <a:p>
            <a:pPr indent="-34607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850"/>
              <a:buAutoNum type="arabicPeriod"/>
            </a:pPr>
            <a:r>
              <a:rPr lang="en" sz="1850">
                <a:solidFill>
                  <a:schemeClr val="lt1"/>
                </a:solidFill>
              </a:rPr>
              <a:t>Promises are lazily resolved by </a:t>
            </a:r>
            <a:r>
              <a:rPr lang="en" sz="18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Dataloader.batch_load_fn()</a:t>
            </a:r>
            <a:endParaRPr sz="185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311700" y="445025"/>
            <a:ext cx="3141600" cy="3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</a:t>
            </a:r>
            <a:r>
              <a:rPr lang="en" u="sng"/>
              <a:t>P</a:t>
            </a:r>
            <a:r>
              <a:rPr lang="en" u="sng"/>
              <a:t>romise</a:t>
            </a:r>
            <a:r>
              <a:rPr lang="en"/>
              <a:t> This is Just An 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- Resolve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00" y="275338"/>
            <a:ext cx="5676901" cy="459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4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293875" y="3182350"/>
            <a:ext cx="288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“I promise I’ll let you on the door in a minute, Jack”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- Rose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311700" y="445025"/>
            <a:ext cx="3141600" cy="410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br>
              <a:rPr lang="en"/>
            </a:br>
            <a:r>
              <a:rPr lang="en"/>
              <a:t>Make a </a:t>
            </a:r>
            <a:r>
              <a:rPr lang="en">
                <a:highlight>
                  <a:schemeClr val="dk2"/>
                </a:highlight>
              </a:rPr>
              <a:t>Dataloader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34533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5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306" y="0"/>
            <a:ext cx="47947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311700" y="2437200"/>
            <a:ext cx="288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Caveats: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This is a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very simple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dataloader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Promise.resolve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needs to be in the order of the method argument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Optimizations are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directional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Filters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need to be built into ORM query in the batch_load_fn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6"/>
          <p:cNvPicPr preferRelativeResize="0"/>
          <p:nvPr/>
        </p:nvPicPr>
        <p:blipFill rotWithShape="1">
          <a:blip r:embed="rId3">
            <a:alphaModFix/>
          </a:blip>
          <a:srcRect b="14111" l="11608" r="11616" t="14111"/>
          <a:stretch/>
        </p:blipFill>
        <p:spPr>
          <a:xfrm>
            <a:off x="0" y="0"/>
            <a:ext cx="9776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303087" y="-2317011"/>
            <a:ext cx="5152852" cy="97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Let's See Our DataLoader Gainz </a:t>
            </a:r>
            <a:r>
              <a:rPr lang="en">
                <a:solidFill>
                  <a:schemeClr val="lt1"/>
                </a:solidFill>
              </a:rPr>
              <a:t>💪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46"/>
          <p:cNvSpPr txBox="1"/>
          <p:nvPr>
            <p:ph idx="1" type="body"/>
          </p:nvPr>
        </p:nvSpPr>
        <p:spPr>
          <a:xfrm>
            <a:off x="393725" y="1228675"/>
            <a:ext cx="45903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Back to live demoing</a:t>
            </a:r>
            <a:r>
              <a:rPr lang="en" sz="1800">
                <a:solidFill>
                  <a:schemeClr val="lt1"/>
                </a:solidFill>
              </a:rPr>
              <a:t>, p</a:t>
            </a:r>
            <a:r>
              <a:rPr lang="en" sz="1800">
                <a:solidFill>
                  <a:schemeClr val="lt1"/>
                </a:solidFill>
              </a:rPr>
              <a:t>ray for me </a:t>
            </a:r>
            <a:r>
              <a:rPr lang="en" sz="1800">
                <a:solidFill>
                  <a:schemeClr val="lt1"/>
                </a:solidFill>
              </a:rPr>
              <a:t>🙏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 txBox="1"/>
          <p:nvPr>
            <p:ph type="title"/>
          </p:nvPr>
        </p:nvSpPr>
        <p:spPr>
          <a:xfrm>
            <a:off x="311700" y="276450"/>
            <a:ext cx="3155400" cy="31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120"/>
              <a:t>Key Takeaways</a:t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highlight>
                  <a:schemeClr val="dk2"/>
                </a:highlight>
              </a:rPr>
              <a:t>The Good</a:t>
            </a:r>
            <a:r>
              <a:rPr lang="en" sz="4120">
                <a:highlight>
                  <a:schemeClr val="lt1"/>
                </a:highlight>
              </a:rPr>
              <a:t> 👼</a:t>
            </a:r>
            <a:endParaRPr b="1" sz="412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3560900" y="276450"/>
            <a:ext cx="5489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Descriptive and explorable API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Only the attributes you need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Dense queries reduce queries per second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Char char="○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Shifts load from python to DB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Performant when optimized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DataLoaders aren’t that bad in the grand scheme of things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Easily parsable return types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Pagination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built in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Strongly typed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Root nodes make auth easy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2" name="Google Shape;412;p47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26448" t="0"/>
          <a:stretch/>
        </p:blipFill>
        <p:spPr>
          <a:xfrm>
            <a:off x="3466998" y="0"/>
            <a:ext cx="5676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3467000" y="0"/>
            <a:ext cx="5676900" cy="515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2777100" cy="16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Heck is GraphQL?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2127400"/>
            <a:ext cx="2822700" cy="24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GraphQL is three things: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</a:t>
            </a:r>
            <a:r>
              <a:rPr b="1" lang="en"/>
              <a:t>undirected graph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query language (QL)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schema</a:t>
            </a:r>
            <a:r>
              <a:rPr lang="en"/>
              <a:t> (</a:t>
            </a:r>
            <a:r>
              <a:rPr b="1" lang="en"/>
              <a:t>API)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905" y="806425"/>
            <a:ext cx="2991344" cy="33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905" y="806425"/>
            <a:ext cx="2991344" cy="335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 txBox="1"/>
          <p:nvPr>
            <p:ph type="title"/>
          </p:nvPr>
        </p:nvSpPr>
        <p:spPr>
          <a:xfrm>
            <a:off x="311700" y="276450"/>
            <a:ext cx="28779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120"/>
              <a:t>Key Takeaways</a:t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highlight>
                  <a:schemeClr val="dk2"/>
                </a:highlight>
              </a:rPr>
              <a:t>The Bad</a:t>
            </a:r>
            <a:r>
              <a:rPr lang="en" sz="4120">
                <a:highlight>
                  <a:schemeClr val="lt1"/>
                </a:highlight>
              </a:rPr>
              <a:t> </a:t>
            </a:r>
            <a:r>
              <a:rPr lang="en" sz="4120">
                <a:highlight>
                  <a:schemeClr val="lt1"/>
                </a:highlight>
              </a:rPr>
              <a:t>👹</a:t>
            </a:r>
            <a:endParaRPr b="1" sz="412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3560900" y="428500"/>
            <a:ext cx="5489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GraphQL servers add significant complexity to backend development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Simple queries can slow performance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N+1 is exposed to users (not specific to GQL)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Deep knowledge of the underlying database is crucial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Versioning is fuzzy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0" name="Google Shape;420;p48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9"/>
          <p:cNvSpPr txBox="1"/>
          <p:nvPr>
            <p:ph type="title"/>
          </p:nvPr>
        </p:nvSpPr>
        <p:spPr>
          <a:xfrm>
            <a:off x="311700" y="276450"/>
            <a:ext cx="28779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Key Takeaways</a:t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highlight>
                  <a:schemeClr val="dk2"/>
                </a:highlight>
              </a:rPr>
              <a:t>When to use GraphQL</a:t>
            </a:r>
            <a:endParaRPr b="1" sz="4120">
              <a:highlight>
                <a:schemeClr val="dk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3560900" y="428500"/>
            <a:ext cx="5489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rioritize a great user-experience (querying)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API is getting bogged down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(too many queries per second)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Façade over database / legacy REST API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You crave a challenge in life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>
            <p:ph type="title"/>
          </p:nvPr>
        </p:nvSpPr>
        <p:spPr>
          <a:xfrm>
            <a:off x="311700" y="445025"/>
            <a:ext cx="3141600" cy="16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</a:t>
            </a:r>
            <a:r>
              <a:rPr lang="en"/>
              <a:t>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311700" y="2156100"/>
            <a:ext cx="28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Query Counter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on PyPI by Brian Oleki et. 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000" y="744775"/>
            <a:ext cx="5676899" cy="343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>
            <p:ph type="title"/>
          </p:nvPr>
        </p:nvSpPr>
        <p:spPr>
          <a:xfrm>
            <a:off x="311700" y="276450"/>
            <a:ext cx="24810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Shout Outs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3467000" y="740100"/>
            <a:ext cx="54891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David Hwu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Henry Zhang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Ryan Farjadi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David Finlay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Mark Glowski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Song Chang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BAyPIGgies meetup (&amp; Jeff F.)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Sep Dehpour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Pierre Brousseau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 Mono"/>
              <a:buChar char="●"/>
            </a:pPr>
            <a:r>
              <a:rPr lang="en" sz="2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Trung Ly</a:t>
            </a:r>
            <a:endParaRPr sz="2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1"/>
          <p:cNvSpPr txBox="1"/>
          <p:nvPr/>
        </p:nvSpPr>
        <p:spPr>
          <a:xfrm>
            <a:off x="184800" y="1557575"/>
            <a:ext cx="300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thank you to </a:t>
            </a:r>
            <a:r>
              <a:rPr b="1" lang="en" sz="2100">
                <a:solidFill>
                  <a:schemeClr val="dk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Tatari </a:t>
            </a: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check out their booth in the expo hall and during the career fair!!</a:t>
            </a:r>
            <a:endParaRPr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/>
          <p:nvPr/>
        </p:nvSpPr>
        <p:spPr>
          <a:xfrm>
            <a:off x="34670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2"/>
          <p:cNvSpPr txBox="1"/>
          <p:nvPr>
            <p:ph type="title"/>
          </p:nvPr>
        </p:nvSpPr>
        <p:spPr>
          <a:xfrm>
            <a:off x="311700" y="276450"/>
            <a:ext cx="27531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Talk tech with me!</a:t>
            </a:r>
            <a:endParaRPr sz="41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120"/>
          </a:p>
        </p:txBody>
      </p:sp>
      <p:sp>
        <p:nvSpPr>
          <p:cNvPr id="453" name="Google Shape;453;p52"/>
          <p:cNvSpPr txBox="1"/>
          <p:nvPr/>
        </p:nvSpPr>
        <p:spPr>
          <a:xfrm>
            <a:off x="3560900" y="428500"/>
            <a:ext cx="5489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Mono"/>
              <a:buChar char="●"/>
            </a:pPr>
            <a:r>
              <a:rPr lang="en" sz="16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Bay Area Python Interest Group - BAyPIGgies</a:t>
            </a:r>
            <a:r>
              <a:rPr lang="en" sz="16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(meetup)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Homebrew Learning Club (meetup)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SoCal Python (meetup)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52"/>
          <p:cNvPicPr preferRelativeResize="0"/>
          <p:nvPr/>
        </p:nvPicPr>
        <p:blipFill rotWithShape="1">
          <a:blip r:embed="rId7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/>
        </p:nvSpPr>
        <p:spPr>
          <a:xfrm>
            <a:off x="-3307525" y="194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0" name="Google Shape;460;p53"/>
          <p:cNvPicPr preferRelativeResize="0"/>
          <p:nvPr/>
        </p:nvPicPr>
        <p:blipFill rotWithShape="1">
          <a:blip r:embed="rId3">
            <a:alphaModFix/>
          </a:blip>
          <a:srcRect b="38254" l="20853" r="21027" t="38574"/>
          <a:stretch/>
        </p:blipFill>
        <p:spPr>
          <a:xfrm>
            <a:off x="455571" y="480852"/>
            <a:ext cx="1814621" cy="40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/>
          <p:nvPr>
            <p:ph type="ctrTitle"/>
          </p:nvPr>
        </p:nvSpPr>
        <p:spPr>
          <a:xfrm>
            <a:off x="311700" y="1550888"/>
            <a:ext cx="1286400" cy="83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500"/>
              <a:t>✌️</a:t>
            </a:r>
            <a:endParaRPr b="1" sz="5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53"/>
          <p:cNvSpPr txBox="1"/>
          <p:nvPr>
            <p:ph idx="1" type="subTitle"/>
          </p:nvPr>
        </p:nvSpPr>
        <p:spPr>
          <a:xfrm>
            <a:off x="311700" y="3052800"/>
            <a:ext cx="3000000" cy="164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83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Ryan Kuhl</a:t>
            </a:r>
            <a:endParaRPr b="1" sz="1683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ryan@kuhl.dev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github.com/lame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83">
                <a:solidFill>
                  <a:schemeClr val="lt1"/>
                </a:solidFill>
              </a:rPr>
              <a:t>l</a:t>
            </a:r>
            <a:r>
              <a:rPr lang="en" sz="1683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inkedin.com/in/kuhl</a:t>
            </a:r>
            <a:endParaRPr sz="1683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meetup.com</a:t>
            </a:r>
            <a:endParaRPr sz="149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95">
                <a:solidFill>
                  <a:schemeClr val="lt1"/>
                </a:solidFill>
              </a:rPr>
              <a:t>/</a:t>
            </a:r>
            <a:r>
              <a:rPr lang="en" sz="149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homebrew-learning-club/</a:t>
            </a:r>
            <a:endParaRPr sz="149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3" name="Google Shape;463;p53"/>
          <p:cNvPicPr preferRelativeResize="0"/>
          <p:nvPr/>
        </p:nvPicPr>
        <p:blipFill rotWithShape="1">
          <a:blip r:embed="rId4">
            <a:alphaModFix/>
          </a:blip>
          <a:srcRect b="0" l="10359" r="10319" t="0"/>
          <a:stretch/>
        </p:blipFill>
        <p:spPr>
          <a:xfrm>
            <a:off x="3311700" y="273813"/>
            <a:ext cx="5832300" cy="459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3467100" y="-4650"/>
            <a:ext cx="5676900" cy="515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2991300" cy="16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Visualize</a:t>
            </a:r>
            <a:r>
              <a:rPr lang="en"/>
              <a:t> </a:t>
            </a:r>
            <a:r>
              <a:rPr lang="en">
                <a:highlight>
                  <a:schemeClr val="dk2"/>
                </a:highlight>
              </a:rPr>
              <a:t>The Graph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2127400"/>
            <a:ext cx="2822700" cy="12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GraphQL APIs consist of: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lang="en">
                <a:solidFill>
                  <a:srgbClr val="9900FF"/>
                </a:solidFill>
              </a:rPr>
              <a:t>Root (entry node)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Edges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Nodes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905" y="1662350"/>
            <a:ext cx="2991344" cy="33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 rot="-1704485">
            <a:off x="5369021" y="2251485"/>
            <a:ext cx="813455" cy="15625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 rot="-5398732">
            <a:off x="4805784" y="3303062"/>
            <a:ext cx="8136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 rot="1820408">
            <a:off x="5416254" y="4302489"/>
            <a:ext cx="813054" cy="15636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 rot="-1704485">
            <a:off x="6597396" y="4291910"/>
            <a:ext cx="813455" cy="15625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 rot="-5398732">
            <a:off x="7184709" y="3303062"/>
            <a:ext cx="8136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rot="1820408">
            <a:off x="6597604" y="2251414"/>
            <a:ext cx="813054" cy="15636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 rot="-3621887">
            <a:off x="4906589" y="2941193"/>
            <a:ext cx="1788559" cy="155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 rot="-7223605">
            <a:off x="6109948" y="2941258"/>
            <a:ext cx="1788373" cy="15584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 rot="1153">
            <a:off x="5502436" y="3969042"/>
            <a:ext cx="1788300" cy="1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 rot="-5400000">
            <a:off x="6189900" y="1384625"/>
            <a:ext cx="4134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4900900" y="37382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4900900" y="23570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7290750" y="23570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7290750" y="37382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095825" y="440315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095825" y="166235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095825" y="645425"/>
            <a:ext cx="601500" cy="6174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311700" y="3846675"/>
            <a:ext cx="282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“It’s just nodes and edges all the way down. Really makes you think…”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Aristotle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3467100" y="-4650"/>
            <a:ext cx="5676900" cy="5152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2756400" cy="16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Visualize A </a:t>
            </a:r>
            <a:r>
              <a:rPr lang="en">
                <a:highlight>
                  <a:schemeClr val="dk2"/>
                </a:highlight>
              </a:rPr>
              <a:t>Query</a:t>
            </a:r>
            <a:r>
              <a:rPr lang="en"/>
              <a:t> 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2127400"/>
            <a:ext cx="2822700" cy="25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GraphQL APIs consist of: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lang="en">
                <a:solidFill>
                  <a:srgbClr val="9900FF"/>
                </a:solidFill>
              </a:rPr>
              <a:t>Root (entry node)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Edges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Nodes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905" y="1662350"/>
            <a:ext cx="2991344" cy="33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-3564524">
            <a:off x="4891163" y="2914081"/>
            <a:ext cx="1788528" cy="192065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 rot="-5398732">
            <a:off x="4805784" y="3303062"/>
            <a:ext cx="8136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 rot="-1704485">
            <a:off x="5369021" y="2251485"/>
            <a:ext cx="813455" cy="15625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 rot="-1704485">
            <a:off x="6597396" y="4291910"/>
            <a:ext cx="813455" cy="15625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 rot="1820408">
            <a:off x="6597604" y="2251414"/>
            <a:ext cx="813054" cy="15636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 rot="-7223605">
            <a:off x="6109948" y="2941258"/>
            <a:ext cx="1788373" cy="155848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 rot="1153">
            <a:off x="5502425" y="3940651"/>
            <a:ext cx="1788300" cy="1842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rot="-5400000">
            <a:off x="6189900" y="1384625"/>
            <a:ext cx="4134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 rot="1820408">
            <a:off x="5416254" y="4302489"/>
            <a:ext cx="813054" cy="15636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900900" y="37382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7290750" y="23570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rot="-5398732">
            <a:off x="7184709" y="3303062"/>
            <a:ext cx="8136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6095825" y="440315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4466063" y="7544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5228775" y="750725"/>
            <a:ext cx="813600" cy="4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4516925" y="1864400"/>
            <a:ext cx="48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413125" y="1730850"/>
            <a:ext cx="12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151575" y="1720600"/>
            <a:ext cx="813600" cy="4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508050" y="2465975"/>
            <a:ext cx="12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4193550" y="2462300"/>
            <a:ext cx="670800" cy="4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426875" y="3846800"/>
            <a:ext cx="10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4120800" y="3843500"/>
            <a:ext cx="670800" cy="4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348625" y="4613750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Available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305500" y="4613750"/>
            <a:ext cx="670800" cy="4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6095825" y="645425"/>
            <a:ext cx="601500" cy="6174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 rot="-8958807">
            <a:off x="4942753" y="3276427"/>
            <a:ext cx="2839278" cy="19196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290750" y="37382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4900900" y="235700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6095825" y="1662350"/>
            <a:ext cx="601500" cy="61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311700" y="276450"/>
            <a:ext cx="24810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120">
                <a:latin typeface="Helvetica Neue"/>
                <a:ea typeface="Helvetica Neue"/>
                <a:cs typeface="Helvetica Neue"/>
                <a:sym typeface="Helvetica Neue"/>
              </a:rPr>
              <a:t>Query 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120">
                <a:latin typeface="Helvetica Neue"/>
                <a:ea typeface="Helvetica Neue"/>
                <a:cs typeface="Helvetica Neue"/>
                <a:sym typeface="Helvetica Neue"/>
              </a:rPr>
              <a:t>Language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11700" y="1749275"/>
            <a:ext cx="2481000" cy="29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descriptive structure </a:t>
            </a:r>
            <a:b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our API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DENSE</a:t>
            </a:r>
            <a:r>
              <a:rPr lang="en"/>
              <a:t> queries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Replaces all those swagger docs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Typesafe (JSON types)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Freebies like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cursor</a:t>
            </a:r>
            <a:r>
              <a:rPr lang="en"/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first</a:t>
            </a:r>
            <a:r>
              <a:rPr lang="en"/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en"/>
              <a:t>,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__typename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Autocomplete in GQL Clients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3936175" y="396900"/>
            <a:ext cx="4961400" cy="4679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query EvilCars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brand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name: "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Lamborghini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model(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name: “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diablo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edges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node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edges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node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cylinders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is_evil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available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ity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tate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			  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so many brackets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276450"/>
            <a:ext cx="24810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Why the Edges &amp; Nodes?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1700" y="2151900"/>
            <a:ext cx="2481000" cy="130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Connection</a:t>
            </a:r>
            <a:r>
              <a:rPr lang="en"/>
              <a:t>: a relationship between a node and other nodes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Edge</a:t>
            </a:r>
            <a:r>
              <a:rPr lang="en"/>
              <a:t>: The line connecting two nodes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Cursor</a:t>
            </a:r>
            <a:r>
              <a:rPr lang="en"/>
              <a:t> based pagination</a:t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3936175" y="396900"/>
            <a:ext cx="4961400" cy="4395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query EvilCars{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brand(name: "Lamborghini"){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model(name: “diablo”,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first: 2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pageInfo{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   hasNextPage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edges{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cursor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node{  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engine{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edges{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node{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cylinders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			   ... 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so many brackets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311700" y="3814200"/>
            <a:ext cx="2426400" cy="1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“Cursor-based pagination is the most efficient method of paging and should always be used where possible.” 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 Meta Developer Docs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3467100" y="0"/>
            <a:ext cx="5676900" cy="5143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276450"/>
            <a:ext cx="2481000" cy="10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The Schema</a:t>
            </a:r>
            <a:endParaRPr b="1" sz="41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689675"/>
            <a:ext cx="2481000" cy="298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/>
              <a:t>Instantiates nodes and connections (edges)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Connects nodes to SQLAlchemy models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Typesafe properties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Resolvers for GQL properties that are not model properties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3655000" y="445025"/>
            <a:ext cx="5385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lass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LamborghiniQL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(SQLAlchemyObjectType):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class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Meta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# Connect SQLAlchemy &amp; GQL schema</a:t>
            </a:r>
            <a:endParaRPr sz="16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model =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LamborghiniModel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interfaces = (relay.Node,)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 # GQL Property not in SQLA Model</a:t>
            </a:r>
            <a:endParaRPr sz="16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is_evil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graphene.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Boolean()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# How to resolve is_evil property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def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resolve_is_evil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(self, info):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   # self is the SQLA model instance</a:t>
            </a:r>
            <a:endParaRPr sz="16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self.model_name == 'diablo'</a:t>
            </a:r>
            <a:endParaRPr sz="19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38254" l="20853" r="61026" t="38574"/>
          <a:stretch/>
        </p:blipFill>
        <p:spPr>
          <a:xfrm>
            <a:off x="8520500" y="4673799"/>
            <a:ext cx="417974" cy="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 Stop: GraphQL Packages 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894850" y="2906100"/>
            <a:ext cx="1767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1. Database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564300" y="2906100"/>
            <a:ext cx="1767900" cy="7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2. ORM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6233750" y="2906100"/>
            <a:ext cx="1767900" cy="6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3. GQL Lib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23" name="Google Shape;223;p27"/>
          <p:cNvSpPr txBox="1"/>
          <p:nvPr/>
        </p:nvSpPr>
        <p:spPr>
          <a:xfrm>
            <a:off x="311700" y="1628200"/>
            <a:ext cx="566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three things: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3309525" y="2906100"/>
            <a:ext cx="0" cy="16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7"/>
          <p:cNvCxnSpPr/>
          <p:nvPr/>
        </p:nvCxnSpPr>
        <p:spPr>
          <a:xfrm>
            <a:off x="5981100" y="2906100"/>
            <a:ext cx="0" cy="16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224" y="3514289"/>
            <a:ext cx="811851" cy="81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919" y="3442715"/>
            <a:ext cx="884788" cy="8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073" y="3442732"/>
            <a:ext cx="884788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tari (2021) Updated">
  <a:themeElements>
    <a:clrScheme name="Tatari">
      <a:dk1>
        <a:srgbClr val="000000"/>
      </a:dk1>
      <a:lt1>
        <a:srgbClr val="FFFFFF"/>
      </a:lt1>
      <a:dk2>
        <a:srgbClr val="FFFF00"/>
      </a:dk2>
      <a:lt2>
        <a:srgbClr val="16D866"/>
      </a:lt2>
      <a:accent1>
        <a:srgbClr val="167FE2"/>
      </a:accent1>
      <a:accent2>
        <a:srgbClr val="150DFF"/>
      </a:accent2>
      <a:accent3>
        <a:srgbClr val="7F49D8"/>
      </a:accent3>
      <a:accent4>
        <a:srgbClr val="FF7CFF"/>
      </a:accent4>
      <a:accent5>
        <a:srgbClr val="CC2821"/>
      </a:accent5>
      <a:accent6>
        <a:srgbClr val="FF7D00"/>
      </a:accent6>
      <a:hlink>
        <a:srgbClr val="167FE2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